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8" r:id="rId9"/>
    <p:sldId id="269" r:id="rId10"/>
    <p:sldId id="270" r:id="rId11"/>
    <p:sldId id="271" r:id="rId12"/>
    <p:sldId id="262" r:id="rId13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Be Vietnam Ultra-Bold" panose="020B0604020202020204" charset="0"/>
      <p:regular r:id="rId17"/>
    </p:embeddedFont>
    <p:embeddedFont>
      <p:font typeface="Bebas Neue Bold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inzel Bold" panose="020B0604020202020204" charset="0"/>
      <p:regular r:id="rId21"/>
    </p:embeddedFont>
    <p:embeddedFont>
      <p:font typeface="IBM Plex Sans Bold" panose="020B0604020202020204" charset="0"/>
      <p:regular r:id="rId22"/>
    </p:embeddedFont>
    <p:embeddedFont>
      <p:font typeface="Oswald Bold" panose="020B0604020202020204" charset="0"/>
      <p:regular r:id="rId23"/>
    </p:embeddedFont>
    <p:embeddedFont>
      <p:font typeface="Times New Roman Bold" panose="02020803070505020304" pitchFamily="18" charset="0"/>
      <p:regular r:id="rId24"/>
      <p:bold r:id="rId25"/>
    </p:embeddedFont>
    <p:embeddedFont>
      <p:font typeface="Times New Roman MT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10" y="-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3217C-257D-4FE8-B53D-0ADE87F78F2E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6D4D6-7E4E-49F3-AE51-3574BB3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21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6D4D6-7E4E-49F3-AE51-3574BB34765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9822" b="-485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3228" b="-529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9648" b="-3263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654882F7-2B63-B3A3-3002-EE6FD79F3B4E}"/>
              </a:ext>
            </a:extLst>
          </p:cNvPr>
          <p:cNvSpPr/>
          <p:nvPr/>
        </p:nvSpPr>
        <p:spPr>
          <a:xfrm>
            <a:off x="5984431" y="2806492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A4845-C9DE-629F-FFA7-C9A081D6B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FA1DA7-5908-95D9-81DC-B6B34FFDFE12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4691630-050B-7064-4A0E-4CA53FC31033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EFEB000C-FAF6-58D1-88FA-6C8EC1AB47D0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85F0308-6D52-D634-F541-129D10464E03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7054C6E-162C-5F93-8AD3-180B3494421C}"/>
              </a:ext>
            </a:extLst>
          </p:cNvPr>
          <p:cNvSpPr/>
          <p:nvPr/>
        </p:nvSpPr>
        <p:spPr>
          <a:xfrm>
            <a:off x="514350" y="11061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43555-6861-F2EC-F179-A9FE981DB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1061"/>
            <a:ext cx="8172450" cy="9323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067C1-C0CA-F759-97C6-8DF53D131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39" y="0"/>
            <a:ext cx="8893661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68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153E1-1ADA-807A-88A5-CE9311D8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5D62D3-6EF6-4674-3F9D-49E676EBDBB5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D74980-DBA6-674B-05BF-05B9F68E018C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9990F7F-3439-8F73-CA60-695F83DC24AB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195838-D18B-D1FD-25E2-DE55F7BF454C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1F5E0B6-33C3-4965-191D-C47A29FFF6D2}"/>
              </a:ext>
            </a:extLst>
          </p:cNvPr>
          <p:cNvSpPr/>
          <p:nvPr/>
        </p:nvSpPr>
        <p:spPr>
          <a:xfrm>
            <a:off x="514350" y="11061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11AC34-9E2F-7FA7-6916-4046D3A8A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10600" cy="1028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0ACD7-C1DA-A07D-9FE9-AFC81FAFD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0"/>
            <a:ext cx="89344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99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210145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970" y="2282825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Leader Name: (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Gandla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Abhijeeth)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   Department: CSM          Roll Number: 23671A6620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970" y="3632200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          1 Name: (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Thammishetti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Rohith)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   Department: CSM        Roll Number: 23671A6655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970" y="4981575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          2 Name: (Gajula Anish)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   Department: CSM           Roll Number: 23671A6618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970" y="6330951"/>
            <a:ext cx="14297630" cy="97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          3 Name: (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Karrolla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Nishank Nanda Kishore)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   Department: CSM        Roll Number: 23671A6628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66750" y="1896672"/>
            <a:ext cx="17545050" cy="10448628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13837" y="3935507"/>
            <a:ext cx="6001931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Title -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4" y="5274249"/>
            <a:ext cx="7377443" cy="70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             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30" y="6637910"/>
            <a:ext cx="7054938" cy="70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            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433" y="7925776"/>
            <a:ext cx="7228850" cy="6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Name       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393" y="2613680"/>
            <a:ext cx="6054539" cy="61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     -  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855486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dirty="0">
                <a:solidFill>
                  <a:schemeClr val="bg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62B265-46CD-A3D3-D9A0-93F21D42FCE5}"/>
              </a:ext>
            </a:extLst>
          </p:cNvPr>
          <p:cNvSpPr txBox="1"/>
          <p:nvPr/>
        </p:nvSpPr>
        <p:spPr>
          <a:xfrm>
            <a:off x="8140865" y="3950244"/>
            <a:ext cx="1050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1FAD4D-8DF9-E3F3-C442-29DA0D1995B8}"/>
              </a:ext>
            </a:extLst>
          </p:cNvPr>
          <p:cNvSpPr txBox="1"/>
          <p:nvPr/>
        </p:nvSpPr>
        <p:spPr>
          <a:xfrm>
            <a:off x="6723749" y="2635211"/>
            <a:ext cx="10655308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HERITAGE &amp; CULTURE</a:t>
            </a:r>
            <a:endParaRPr lang="en-IN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51CD8-1972-E886-4749-7191FEDB7C0A}"/>
              </a:ext>
            </a:extLst>
          </p:cNvPr>
          <p:cNvSpPr txBox="1"/>
          <p:nvPr/>
        </p:nvSpPr>
        <p:spPr>
          <a:xfrm>
            <a:off x="6949854" y="5230633"/>
            <a:ext cx="104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Vanara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B78B5E-0AFD-F065-63A0-F20AF2422CD5}"/>
              </a:ext>
            </a:extLst>
          </p:cNvPr>
          <p:cNvSpPr txBox="1"/>
          <p:nvPr/>
        </p:nvSpPr>
        <p:spPr>
          <a:xfrm>
            <a:off x="6705600" y="6573547"/>
            <a:ext cx="1055370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Gandla</a:t>
            </a:r>
            <a:r>
              <a:rPr lang="en-US" sz="3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Abhijeeth</a:t>
            </a:r>
            <a:endParaRPr lang="en-IN" sz="3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D86FF5-A0F5-C12F-B463-0F827E584C89}"/>
              </a:ext>
            </a:extLst>
          </p:cNvPr>
          <p:cNvSpPr txBox="1"/>
          <p:nvPr/>
        </p:nvSpPr>
        <p:spPr>
          <a:xfrm>
            <a:off x="6331573" y="7910762"/>
            <a:ext cx="1055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15E2AD-CAB4-283C-9D2D-7FA2DA3CBE76}"/>
              </a:ext>
            </a:extLst>
          </p:cNvPr>
          <p:cNvSpPr txBox="1"/>
          <p:nvPr/>
        </p:nvSpPr>
        <p:spPr>
          <a:xfrm>
            <a:off x="8140865" y="3935506"/>
            <a:ext cx="9766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Purv Vaibhav — Ancient Glory, Modern Technology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258048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049479" y="575216"/>
            <a:ext cx="6369122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IDEA TITLE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683681" y="2291833"/>
            <a:ext cx="16842319" cy="7135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860" lvl="1" indent="-265430">
              <a:buFont typeface="Arial"/>
              <a:buChar char="•"/>
            </a:pPr>
            <a:r>
              <a:rPr lang="en-US" sz="44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 (Purv Vaibhav — Ancient Glory, Modern Technology App)</a:t>
            </a:r>
          </a:p>
          <a:p>
            <a:pPr marL="530860" lvl="1" indent="-265430">
              <a:buFont typeface="Arial"/>
              <a:buChar char="•"/>
            </a:pPr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An intelligent cultural tourism application that leverages by using Google Gemini API Key to revive India’s monumental heritage.</a:t>
            </a:r>
          </a:p>
          <a:p>
            <a:pPr marL="530860" lvl="1" indent="-265430">
              <a:buFont typeface="Arial"/>
              <a:buChar char="•"/>
            </a:pPr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It identifies monuments from photos, delivers AI-generated historical context, predicts crowd levels, and interacts conversationally with users in real time.</a:t>
            </a:r>
          </a:p>
          <a:p>
            <a:pPr marL="530860" lvl="1" indent="-265430">
              <a:buFont typeface="Arial"/>
              <a:buChar char="•"/>
            </a:pPr>
            <a:endParaRPr lang="en-US" sz="2200" b="1" dirty="0">
              <a:solidFill>
                <a:srgbClr val="1F497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530860" lvl="1" indent="-265430">
              <a:buFont typeface="Arial"/>
              <a:buChar char="•"/>
            </a:pPr>
            <a:r>
              <a:rPr lang="en-US" sz="3200" b="1" dirty="0">
                <a:solidFill>
                  <a:srgbClr val="FF0066"/>
                </a:solidFill>
                <a:latin typeface="Arial Bold"/>
                <a:ea typeface="Arial Bold"/>
                <a:cs typeface="Arial Bold"/>
                <a:sym typeface="Arial Bold"/>
              </a:rPr>
              <a:t>Innovation:</a:t>
            </a:r>
          </a:p>
          <a:p>
            <a:pPr marL="530860" lvl="1" indent="-265430">
              <a:buFont typeface="Arial"/>
              <a:buChar char="•"/>
            </a:pPr>
            <a:endParaRPr lang="en-US" sz="3200" b="1" dirty="0">
              <a:solidFill>
                <a:srgbClr val="FF0066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265430" lvl="1"/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• AI-based monument recognition• </a:t>
            </a:r>
          </a:p>
          <a:p>
            <a:pPr marL="265430" lvl="1"/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Multilingual storytelling and text-to-speech</a:t>
            </a:r>
          </a:p>
          <a:p>
            <a:pPr marL="265430" lvl="1"/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• Crowd prediction and tour planning</a:t>
            </a:r>
          </a:p>
          <a:p>
            <a:pPr marL="265430" lvl="1"/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• Preservation and precaution awareness messages</a:t>
            </a:r>
          </a:p>
          <a:p>
            <a:pPr marL="265430" lvl="1"/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• Modern responsive interface with </a:t>
            </a:r>
            <a:r>
              <a:rPr lang="en-US" sz="2800" b="1" dirty="0" err="1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glassmorphism</a:t>
            </a:r>
            <a:r>
              <a:rPr lang="en-US" sz="2800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 design</a:t>
            </a:r>
          </a:p>
          <a:p>
            <a:pPr marL="530860" lvl="1" indent="-265430" algn="r">
              <a:lnSpc>
                <a:spcPts val="5280"/>
              </a:lnSpc>
              <a:buFont typeface="Arial"/>
              <a:buChar char="•"/>
            </a:pPr>
            <a:endParaRPr lang="en-US" sz="2400" b="1" dirty="0">
              <a:solidFill>
                <a:srgbClr val="1F497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29464-55A1-F8F5-BA5D-B286E00B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EB32F0-C89E-3699-6C2E-B031F3A48D57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A9F600-C4D0-9120-E364-F9A976C984FD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E0A2C3E9-CE5B-8E52-BA0D-16A2A6AF7147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C6B10A5-B93A-4B6A-FD96-CA3EA495004C}"/>
              </a:ext>
            </a:extLst>
          </p:cNvPr>
          <p:cNvSpPr/>
          <p:nvPr/>
        </p:nvSpPr>
        <p:spPr>
          <a:xfrm rot="-5556169">
            <a:off x="8995149" y="1088046"/>
            <a:ext cx="13019828" cy="8469007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6F7A8AA-B57D-2657-2D90-3C9CE3894093}"/>
              </a:ext>
            </a:extLst>
          </p:cNvPr>
          <p:cNvSpPr/>
          <p:nvPr/>
        </p:nvSpPr>
        <p:spPr>
          <a:xfrm>
            <a:off x="568999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r>
              <a:rPr lang="en-IN" dirty="0"/>
              <a:t>`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159B-4BD0-8A90-202E-ADC2BAA8607F}"/>
              </a:ext>
            </a:extLst>
          </p:cNvPr>
          <p:cNvSpPr txBox="1"/>
          <p:nvPr/>
        </p:nvSpPr>
        <p:spPr>
          <a:xfrm>
            <a:off x="1770399" y="918727"/>
            <a:ext cx="8998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DIAGRAM</a:t>
            </a:r>
          </a:p>
        </p:txBody>
      </p:sp>
      <p:pic>
        <p:nvPicPr>
          <p:cNvPr id="8" name="Picture 7" descr="A diagram of a chat&#10;&#10;AI-generated content may be incorrect.">
            <a:extLst>
              <a:ext uri="{FF2B5EF4-FFF2-40B4-BE49-F238E27FC236}">
                <a16:creationId xmlns:a16="http://schemas.microsoft.com/office/drawing/2014/main" id="{A7BFA685-7FA6-FBF5-DED6-C3EEF0637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42" y="1910655"/>
            <a:ext cx="11501703" cy="76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5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995149" y="1088046"/>
            <a:ext cx="13019828" cy="8469007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85800" y="164425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848480" y="655320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59BD6-D891-EC02-7C63-176FAEE3F89D}"/>
              </a:ext>
            </a:extLst>
          </p:cNvPr>
          <p:cNvSpPr txBox="1"/>
          <p:nvPr/>
        </p:nvSpPr>
        <p:spPr>
          <a:xfrm>
            <a:off x="1314450" y="1930329"/>
            <a:ext cx="1085000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Frontend – React + TypeScript + Tailwind CSS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Backend/AI – Google Gemini API Key (gemini-2.5-flash)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Icons – Phosphor Icons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Local Server – 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endParaRPr lang="en-IN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Gemini AI Modules:</a:t>
            </a:r>
          </a:p>
          <a:p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Vision Model – Monument Recognition</a:t>
            </a:r>
          </a:p>
          <a:p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JSON Mode –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&amp;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Crowd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Chat Model –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Conversational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Tour Guide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→ Recognize → Generate → Narrate → Guide</a:t>
            </a:r>
          </a:p>
        </p:txBody>
      </p:sp>
      <p:pic>
        <p:nvPicPr>
          <p:cNvPr id="12" name="Picture 11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0A4A83CC-26A6-8AF2-3527-A52B3B5C5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950" y="2007848"/>
            <a:ext cx="4419600" cy="6629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38980" y="731520"/>
            <a:ext cx="1239012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00B0F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8244" y="1920024"/>
            <a:ext cx="16138156" cy="658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1300" lvl="1" algn="just"/>
            <a:r>
              <a:rPr lang="en-US" sz="3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Feasibility:</a:t>
            </a:r>
          </a:p>
          <a:p>
            <a:pPr marL="241300" lvl="1"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Serverless architecture – lightweight and scalable</a:t>
            </a:r>
          </a:p>
          <a:p>
            <a:pPr marL="241300" lvl="1"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Uses Google’s Gemini AI via API integration</a:t>
            </a:r>
          </a:p>
          <a:p>
            <a:pPr marL="241300" lvl="1"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Requires only a browser and internet connection</a:t>
            </a:r>
          </a:p>
          <a:p>
            <a:pPr marL="241300" lvl="1" algn="just"/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lvl="1" algn="just"/>
            <a:r>
              <a:rPr lang="en-US" sz="3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</a:p>
          <a:p>
            <a:pPr marL="241300" lvl="1"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Dependence on API for online responses</a:t>
            </a:r>
          </a:p>
          <a:p>
            <a:pPr marL="241300" lvl="1"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Limited free-tier API usage</a:t>
            </a:r>
          </a:p>
          <a:p>
            <a:pPr marL="241300" lvl="1" algn="just"/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lvl="1" algn="just"/>
            <a:r>
              <a:rPr lang="en-US" sz="3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Solutions:</a:t>
            </a:r>
          </a:p>
          <a:p>
            <a:pPr marL="241300" lvl="1" algn="just"/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• Cache popular monument data locally</a:t>
            </a:r>
          </a:p>
          <a:p>
            <a:pPr marL="241300" lvl="1" algn="just"/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• Integrate offline mode for basic facts</a:t>
            </a:r>
          </a:p>
          <a:p>
            <a:pPr marL="241300" lvl="1" algn="just"/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• Optimize image size for faster recognition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3ABB6-AE68-05C4-C115-0BDE3C1B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938" y="2143854"/>
            <a:ext cx="4632325" cy="6948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630471" y="962918"/>
            <a:ext cx="107899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064" y="2696036"/>
            <a:ext cx="10926536" cy="4866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1300" lvl="1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• Promotes digital heritage education and cultural awareness</a:t>
            </a:r>
          </a:p>
          <a:p>
            <a:pPr marL="241300" lvl="1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• Improves tourism planning with AI predictions• Supports responsible tourism through preservation guidelines</a:t>
            </a:r>
          </a:p>
          <a:p>
            <a:pPr marL="241300" lvl="1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• Engages youth with interactive, AI-driven learning</a:t>
            </a:r>
          </a:p>
          <a:p>
            <a:pPr marL="241300" lvl="1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• Bridges technology and tradition in a modern way</a:t>
            </a:r>
          </a:p>
          <a:p>
            <a:pPr marL="241300" lvl="1">
              <a:lnSpc>
                <a:spcPts val="4800"/>
              </a:lnSpc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41300" lvl="1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TAGLINE:</a:t>
            </a:r>
          </a:p>
          <a:p>
            <a:pPr marL="241300" lvl="1">
              <a:lnSpc>
                <a:spcPts val="4800"/>
              </a:lnSpc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Picture 9" descr="A person taking a picture of Taj Mahal&#10;&#10;AI-generated content may be incorrect.">
            <a:extLst>
              <a:ext uri="{FF2B5EF4-FFF2-40B4-BE49-F238E27FC236}">
                <a16:creationId xmlns:a16="http://schemas.microsoft.com/office/drawing/2014/main" id="{9FB59E1B-7EE2-3E1E-F18E-BE8227B4B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456" y="2339153"/>
            <a:ext cx="4634377" cy="6954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D831-F8AD-46AC-D9FA-185FEB8D3DE2}"/>
              </a:ext>
            </a:extLst>
          </p:cNvPr>
          <p:cNvSpPr txBox="1"/>
          <p:nvPr/>
        </p:nvSpPr>
        <p:spPr>
          <a:xfrm>
            <a:off x="1295400" y="7289739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Purv Vaibhav — Bridging India’s Ancient Glory with Modern AI.”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76F9BE-3E12-AEE5-5B32-6C85C006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D44C7B-3BC6-0333-72A3-A466A0D0EB77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FBAAD1-A04A-1E9D-948D-1BBC46ED932D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979231E-5D23-391A-C440-222467B38BA4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F64F4ED-0021-3222-C044-5039AD3045C3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C92736-0D5C-77BE-42E7-48C61E552A99}"/>
              </a:ext>
            </a:extLst>
          </p:cNvPr>
          <p:cNvSpPr/>
          <p:nvPr/>
        </p:nvSpPr>
        <p:spPr>
          <a:xfrm>
            <a:off x="514350" y="11061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D9C2D-55C0-1B46-D880-C802D1765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834270"/>
            <a:ext cx="12803547" cy="689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686A10-81D8-5758-4677-C38A480BEC48}"/>
              </a:ext>
            </a:extLst>
          </p:cNvPr>
          <p:cNvSpPr txBox="1"/>
          <p:nvPr/>
        </p:nvSpPr>
        <p:spPr>
          <a:xfrm>
            <a:off x="1171364" y="571500"/>
            <a:ext cx="16049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Application Interface Snapshots      </a:t>
            </a:r>
          </a:p>
        </p:txBody>
      </p:sp>
    </p:spTree>
    <p:extLst>
      <p:ext uri="{BB962C8B-B14F-4D97-AF65-F5344CB8AC3E}">
        <p14:creationId xmlns:p14="http://schemas.microsoft.com/office/powerpoint/2010/main" val="166857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74323-06C5-B406-F444-C71A6F277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0D8994-5BD9-1B63-B903-EDEC225A847C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71972F-1489-E0EF-DB7E-8F820612AF79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D85AD9BE-354E-B56E-9FDD-B50A2AC1DB0C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BF1066D-FE5B-811B-5ABA-F7685557BBCA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F75D90-75EA-216B-A92A-CB9443386D76}"/>
              </a:ext>
            </a:extLst>
          </p:cNvPr>
          <p:cNvSpPr/>
          <p:nvPr/>
        </p:nvSpPr>
        <p:spPr>
          <a:xfrm>
            <a:off x="514350" y="11061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49D8B3-AAE9-9498-654A-889573F49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531115"/>
            <a:ext cx="8440066" cy="9640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5F103B-729C-1CE9-BE6A-B5F2B47B2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31114"/>
            <a:ext cx="9324117" cy="96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84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440</Words>
  <Application>Microsoft Office PowerPoint</Application>
  <PresentationFormat>Custom</PresentationFormat>
  <Paragraphs>85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Times New Roman Bold</vt:lpstr>
      <vt:lpstr>Calibri</vt:lpstr>
      <vt:lpstr>Canva Sans</vt:lpstr>
      <vt:lpstr>Arial Bold</vt:lpstr>
      <vt:lpstr>Bebas Neue Bold</vt:lpstr>
      <vt:lpstr>Times New Roman</vt:lpstr>
      <vt:lpstr>Cinzel Bold</vt:lpstr>
      <vt:lpstr>Canva Sans Bold</vt:lpstr>
      <vt:lpstr>Be Vietnam Ultra-Bold</vt:lpstr>
      <vt:lpstr>Aptos</vt:lpstr>
      <vt:lpstr>IBM Plex Sans Bold</vt:lpstr>
      <vt:lpstr>Times New Roman MT</vt:lpstr>
      <vt:lpstr>Arial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dc:creator>Anish</dc:creator>
  <cp:lastModifiedBy>ABHIJEETH G</cp:lastModifiedBy>
  <cp:revision>16</cp:revision>
  <dcterms:created xsi:type="dcterms:W3CDTF">2006-08-16T00:00:00Z</dcterms:created>
  <dcterms:modified xsi:type="dcterms:W3CDTF">2025-10-31T14:46:33Z</dcterms:modified>
  <dc:identifier>DAG3UZF7Zd4</dc:identifier>
</cp:coreProperties>
</file>